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0" r:id="rId4"/>
    <p:sldId id="27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72128" autoAdjust="0"/>
  </p:normalViewPr>
  <p:slideViewPr>
    <p:cSldViewPr snapToGrid="0" snapToObjects="1">
      <p:cViewPr>
        <p:scale>
          <a:sx n="100" d="100"/>
          <a:sy n="100" d="100"/>
        </p:scale>
        <p:origin x="-294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и в отношении всех предыдущих занятий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это должно следовать аналогичной форме с повесткой дня и задачами, которые излагаются в начале занятия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Повестка дня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слайдах повестки дня перечисляются части сессии и преподавателю необходимо их представить,</a:t>
            </a:r>
            <a:r>
              <a:rPr lang="ru-RU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уточнив, когда необходимо, конкретные аспекты, которые следует подчеркнуть для отдельных групп слушателей. Преподаватель должен объяснить, как будут подаваться эти материалы и что будет время для интерактивного общения и вопросов. Преподаватель должен подчеркнуть, что данная подготовка призвана быть интерактивной и что от участников ожидается участие  на протяжении всего курса. Преподаватель должен объяснить, будет ли оценка участия и в какой форме это будет иметь место, в том числе о подробностях любого проходного балла, который применяется. (По данной пилотной программе оценки не проводятся.)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 сессии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Важно, чтобы слушатели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поняли задачи занятия. Это должны быть «умные» задачи,  подробно разъяснены участникам до начала сессии с использованием информации на слайде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Вводный учебный курс по киберпреступности </a:t>
            </a:r>
            <a:br>
              <a:rPr lang="ru-RU" dirty="0" smtClean="0"/>
            </a:br>
            <a:r>
              <a:rPr lang="ru-RU" dirty="0" smtClean="0"/>
              <a:t>для судей и прокуроров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Сессия </a:t>
            </a:r>
            <a:r>
              <a:rPr lang="en-US" dirty="0" smtClean="0"/>
              <a:t>1.2.1</a:t>
            </a:r>
          </a:p>
          <a:p>
            <a:r>
              <a:rPr lang="ru-RU" dirty="0" smtClean="0"/>
              <a:t>Обзор по дням</a:t>
            </a:r>
            <a:endParaRPr lang="en-US" dirty="0"/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47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 Повестка дня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361612"/>
            <a:ext cx="8513422" cy="4814045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ru-RU" sz="2800" b="1" dirty="0" smtClean="0"/>
              <a:t>Часть четыре – Другие соответствующие приложения в Интернете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Хранение данных онлайн</a:t>
            </a:r>
            <a:endParaRPr lang="en-US" sz="2054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«Мертвый почтовый» ящик</a:t>
            </a:r>
            <a:endParaRPr lang="en-US" sz="2054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Новостные группы</a:t>
            </a:r>
            <a:endParaRPr lang="en-US" sz="2054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Социальные сети</a:t>
            </a:r>
            <a:endParaRPr lang="en-US" sz="2054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Игры онлайн</a:t>
            </a:r>
            <a:endParaRPr lang="en-US" sz="2054" dirty="0" smtClean="0"/>
          </a:p>
          <a:p>
            <a:pPr lvl="2">
              <a:buFont typeface="Arial"/>
              <a:buChar char="•"/>
            </a:pPr>
            <a:r>
              <a:rPr lang="ru-RU" sz="2054" dirty="0" smtClean="0"/>
              <a:t>Анонимность в Интернете</a:t>
            </a:r>
            <a:endParaRPr lang="en-US" sz="2054" dirty="0" smtClean="0"/>
          </a:p>
          <a:p>
            <a:pPr lvl="3">
              <a:buFont typeface="Arial"/>
              <a:buChar char="•"/>
            </a:pPr>
            <a:r>
              <a:rPr lang="en-US" sz="2054" dirty="0" smtClean="0"/>
              <a:t>WWW</a:t>
            </a:r>
          </a:p>
          <a:p>
            <a:pPr lvl="3">
              <a:buFont typeface="Arial"/>
              <a:buChar char="•"/>
            </a:pPr>
            <a:r>
              <a:rPr lang="ru-RU" sz="2054" dirty="0" smtClean="0"/>
              <a:t>Электронная почта</a:t>
            </a:r>
            <a:endParaRPr lang="en-US" sz="2054" dirty="0" smtClean="0"/>
          </a:p>
          <a:p>
            <a:pPr>
              <a:buFont typeface="Arial"/>
              <a:buChar char="•"/>
            </a:pPr>
            <a:r>
              <a:rPr lang="ru-RU" sz="2854" b="1" dirty="0" smtClean="0"/>
              <a:t>Часть пять </a:t>
            </a:r>
            <a:r>
              <a:rPr lang="en-US" sz="2854" b="1" dirty="0" smtClean="0"/>
              <a:t>– </a:t>
            </a:r>
            <a:r>
              <a:rPr lang="ru-RU" sz="2854" b="1" dirty="0" smtClean="0"/>
              <a:t>Преступления в Интернете</a:t>
            </a:r>
            <a:endParaRPr lang="en-US" sz="2854" b="1" dirty="0" smtClean="0"/>
          </a:p>
          <a:p>
            <a:pPr>
              <a:buFont typeface="Arial"/>
              <a:buChar char="•"/>
            </a:pPr>
            <a:r>
              <a:rPr lang="ru-RU" sz="2811" b="1" dirty="0" smtClean="0"/>
              <a:t>Часть шесть – Резюме</a:t>
            </a:r>
            <a:endParaRPr lang="en-US" sz="2811" b="1" dirty="0" smtClean="0"/>
          </a:p>
          <a:p>
            <a:pPr lvl="2">
              <a:buFont typeface="Arial"/>
              <a:buChar char="•"/>
            </a:pPr>
            <a:endParaRPr lang="en-US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8791"/>
            <a:ext cx="8512512" cy="489176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353" dirty="0" smtClean="0"/>
              <a:t>В конце данной сессии участники должны иметь возможность </a:t>
            </a:r>
            <a:r>
              <a:rPr lang="en-US" sz="2353" dirty="0" smtClean="0"/>
              <a:t>:</a:t>
            </a:r>
          </a:p>
          <a:p>
            <a:pPr>
              <a:buFont typeface="Arial"/>
              <a:buChar char="•"/>
            </a:pPr>
            <a:r>
              <a:rPr lang="ru-RU" sz="2353" dirty="0" smtClean="0"/>
              <a:t>Перечислить компоненты компьютерной системы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Определять различные типы устройств хранения данных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Понимать уголовно-правовые последствия экспоненциальной способности хранения данных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Определять различные операционные системы компьютера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Разъяснять основы того, как работают сети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Описывать функции Интернета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Определять по крайней мере 5 основных Интернет-приложений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Разъяснять, как развивался Интернет сначала и до сегодняшнего дня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Определять различия между разными приложениями к Интернету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Определить, как используются разные приложения в Интернете преступниками</a:t>
            </a:r>
            <a:endParaRPr lang="en-GB" sz="2353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 Задачи сессии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842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Вопросы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ru-RU" b="1" dirty="0" smtClean="0"/>
              <a:t>Повестка дня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5625"/>
            <a:ext cx="8513422" cy="3935167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День первый – предметы</a:t>
            </a:r>
            <a:endParaRPr lang="en-US" sz="4800" b="1" dirty="0" smtClean="0"/>
          </a:p>
          <a:p>
            <a:pPr lvl="2"/>
            <a:r>
              <a:rPr lang="ru-RU" sz="3600" dirty="0" smtClean="0"/>
              <a:t>Открытие и введение в курс</a:t>
            </a:r>
            <a:endParaRPr lang="en-US" sz="3600" dirty="0" smtClean="0"/>
          </a:p>
          <a:p>
            <a:pPr lvl="2"/>
            <a:r>
              <a:rPr lang="ru-RU" sz="3600" dirty="0" smtClean="0"/>
              <a:t>Введение в киберпреступность</a:t>
            </a:r>
            <a:endParaRPr lang="en-US" sz="3600" dirty="0" smtClean="0"/>
          </a:p>
          <a:p>
            <a:pPr lvl="2"/>
            <a:r>
              <a:rPr lang="ru-RU" sz="3600" dirty="0" smtClean="0"/>
              <a:t>Введение в технологию – Часть </a:t>
            </a:r>
            <a:r>
              <a:rPr lang="en-US" sz="3600" dirty="0" smtClean="0"/>
              <a:t>1</a:t>
            </a: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К концу занятия слушатели должны иметь возможность</a:t>
            </a:r>
            <a:r>
              <a:rPr lang="en-GB" sz="2800" dirty="0" smtClean="0"/>
              <a:t>:</a:t>
            </a:r>
            <a:endParaRPr lang="en-GB" sz="2800" dirty="0"/>
          </a:p>
          <a:p>
            <a:pPr lvl="0"/>
            <a:r>
              <a:rPr lang="ru-RU" sz="2800" dirty="0" smtClean="0"/>
              <a:t>Определять те области работы за предыдущие дни, которые они поняли</a:t>
            </a:r>
            <a:endParaRPr lang="en-GB" sz="2800" dirty="0"/>
          </a:p>
          <a:p>
            <a:pPr lvl="0"/>
            <a:r>
              <a:rPr lang="ru-RU" sz="2800" dirty="0" smtClean="0"/>
              <a:t>Определять те области, где им необходимо ознакомиться с материалами, для того чтобы их знания соответствовали требуемому уровню</a:t>
            </a:r>
            <a:endParaRPr lang="en-GB" sz="28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ru-RU" b="1" dirty="0" smtClean="0"/>
              <a:t>Задачи сессии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/>
          <a:lstStyle/>
          <a:p>
            <a:r>
              <a:rPr lang="ru-RU" b="1" dirty="0" smtClean="0"/>
              <a:t>Расписание курса</a:t>
            </a:r>
            <a:endParaRPr lang="en-US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329474"/>
              </p:ext>
            </p:extLst>
          </p:nvPr>
        </p:nvGraphicFramePr>
        <p:xfrm>
          <a:off x="571500" y="1590675"/>
          <a:ext cx="7867650" cy="456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cument" r:id="rId4" imgW="5866431" imgH="3408998" progId="Word.Document.12">
                  <p:embed/>
                </p:oleObj>
              </mc:Choice>
              <mc:Fallback>
                <p:oleObj name="Document" r:id="rId4" imgW="5866431" imgH="3408998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590675"/>
                        <a:ext cx="7867650" cy="456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1.1.1 – </a:t>
            </a:r>
            <a:r>
              <a:rPr lang="ru-RU" sz="3600" b="1" dirty="0" smtClean="0"/>
              <a:t>Открытие курса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Цель сессии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409"/>
            <a:ext cx="8229600" cy="4884299"/>
          </a:xfrm>
        </p:spPr>
        <p:txBody>
          <a:bodyPr>
            <a:normAutofit fontScale="77500" lnSpcReduction="20000"/>
          </a:bodyPr>
          <a:lstStyle/>
          <a:p>
            <a:pPr marL="355600"/>
            <a:r>
              <a:rPr lang="ru-RU" sz="3600" dirty="0" smtClean="0"/>
              <a:t>Предоставить участникам информацию о необходимости учебного курса и его целях и задачах</a:t>
            </a:r>
            <a:r>
              <a:rPr lang="en-GB" sz="3600" dirty="0" smtClean="0"/>
              <a:t> </a:t>
            </a:r>
          </a:p>
          <a:p>
            <a:pPr marL="355600"/>
            <a:r>
              <a:rPr lang="ru-RU" sz="3600" dirty="0" smtClean="0"/>
              <a:t>Обеспечить для них достаточную информацию о программе мероприятий и расписании</a:t>
            </a:r>
            <a:r>
              <a:rPr lang="en-GB" sz="3600" dirty="0" smtClean="0"/>
              <a:t>  </a:t>
            </a:r>
          </a:p>
          <a:p>
            <a:pPr marL="355600"/>
            <a:r>
              <a:rPr lang="ru-RU" sz="3600" dirty="0" smtClean="0"/>
              <a:t>Предоставить информацию об аспектах курса, связанных с охраной здоровья, безопасностью, и об административных аспектах</a:t>
            </a:r>
            <a:r>
              <a:rPr lang="en-GB" sz="3600" dirty="0" smtClean="0"/>
              <a:t> </a:t>
            </a:r>
          </a:p>
          <a:p>
            <a:pPr marL="355600"/>
            <a:r>
              <a:rPr lang="ru-RU" sz="3600" dirty="0" smtClean="0"/>
              <a:t>Представить участникам преподавателей и других участников</a:t>
            </a:r>
            <a:endParaRPr lang="en-GB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В конце данной сессии участники должны иметь возможность</a:t>
            </a:r>
            <a:r>
              <a:rPr lang="en-US" sz="2800" dirty="0" smtClean="0"/>
              <a:t>:</a:t>
            </a:r>
          </a:p>
          <a:p>
            <a:pPr lvl="0"/>
            <a:r>
              <a:rPr lang="ru-RU" sz="2600" dirty="0" smtClean="0"/>
              <a:t>Знать своих преподавателей и других участников</a:t>
            </a:r>
            <a:endParaRPr lang="en-GB" sz="2600" dirty="0" smtClean="0"/>
          </a:p>
          <a:p>
            <a:pPr lvl="0"/>
            <a:r>
              <a:rPr lang="ru-RU" sz="2600" dirty="0" smtClean="0"/>
              <a:t>Обсудить общую цель курса</a:t>
            </a:r>
            <a:endParaRPr lang="en-GB" sz="2600" dirty="0" smtClean="0"/>
          </a:p>
          <a:p>
            <a:pPr lvl="0"/>
            <a:r>
              <a:rPr lang="ru-RU" sz="2600" dirty="0" smtClean="0"/>
              <a:t>Объяснить, зачем нужен этот учебный курс</a:t>
            </a:r>
            <a:endParaRPr lang="en-GB" sz="2600" dirty="0" smtClean="0"/>
          </a:p>
          <a:p>
            <a:pPr lvl="0"/>
            <a:r>
              <a:rPr lang="ru-RU" sz="2600" dirty="0" smtClean="0"/>
              <a:t>Перечислить подробности расписания и мероприятий курса</a:t>
            </a:r>
            <a:endParaRPr lang="en-GB" sz="2600" dirty="0" smtClean="0"/>
          </a:p>
          <a:p>
            <a:pPr lvl="0"/>
            <a:r>
              <a:rPr lang="ru-RU" sz="2600" dirty="0" smtClean="0"/>
              <a:t>Перечислить процедуры охраны здоровья и мер безопасности на месте проведения курса</a:t>
            </a:r>
            <a:endParaRPr lang="en-US" sz="2600" b="1" dirty="0" smtClean="0"/>
          </a:p>
          <a:p>
            <a:pPr>
              <a:buFont typeface="Wingdings" charset="2"/>
              <a:buChar char="²"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1.1.1 – </a:t>
            </a:r>
            <a:r>
              <a:rPr lang="ru-RU" sz="3600" b="1" dirty="0" smtClean="0"/>
              <a:t>Открытие курса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Задачи сессии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37681"/>
            <a:ext cx="8229600" cy="125774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1.1.2 </a:t>
            </a:r>
            <a:r>
              <a:rPr lang="ru-RU" sz="3600" b="1" dirty="0" smtClean="0"/>
              <a:t>Введение в киберпреступность</a:t>
            </a:r>
            <a:br>
              <a:rPr lang="ru-RU" sz="3600" b="1" dirty="0" smtClean="0"/>
            </a:br>
            <a:r>
              <a:rPr lang="ru-RU" sz="3600" b="1" dirty="0" smtClean="0"/>
              <a:t>Повестка дня</a:t>
            </a:r>
            <a:endParaRPr lang="en-US" sz="36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513763" cy="48387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один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Информационное общество и киберпреступность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два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Международные организации и киберпреступность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три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Что такое киберпреступность</a:t>
            </a:r>
            <a:r>
              <a:rPr lang="en-US" sz="2600" dirty="0" smtClean="0">
                <a:latin typeface="Calibri" charset="0"/>
              </a:rPr>
              <a:t>?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четыре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Будапештская конвенция о киберпреступности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пять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Некоторые незаконные виды деятельности в Интернете</a:t>
            </a:r>
            <a:endParaRPr lang="en-GB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шесть</a:t>
            </a:r>
            <a:r>
              <a:rPr lang="en-US" sz="2600" dirty="0">
                <a:latin typeface="Calibri" charset="0"/>
              </a:rPr>
              <a:t/>
            </a:r>
            <a:br>
              <a:rPr lang="en-US" sz="2600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Резюме</a:t>
            </a:r>
            <a:endParaRPr lang="pt-PT" sz="26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44637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1.1.2 </a:t>
            </a:r>
            <a:r>
              <a:rPr lang="ru-RU" sz="3600" b="1" dirty="0" smtClean="0"/>
              <a:t>Введение в киберпреступность </a:t>
            </a:r>
            <a:br>
              <a:rPr lang="ru-RU" sz="3600" b="1" dirty="0" smtClean="0"/>
            </a:br>
            <a:r>
              <a:rPr lang="ru-RU" sz="3600" b="1" dirty="0" smtClean="0"/>
              <a:t>Задачи сессии</a:t>
            </a:r>
            <a:endParaRPr lang="en-US" sz="36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512175" cy="401161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200" dirty="0" smtClean="0">
                <a:latin typeface="Calibri" charset="0"/>
              </a:rPr>
              <a:t>В конце данной сессии участники должны быть способны</a:t>
            </a:r>
            <a:r>
              <a:rPr lang="en-GB" sz="2200" dirty="0" smtClean="0">
                <a:latin typeface="Calibri" charset="0"/>
              </a:rPr>
              <a:t>:</a:t>
            </a:r>
            <a:endParaRPr lang="en-GB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Определять разные типы киберпреступности и их последствия</a:t>
            </a:r>
            <a:endParaRPr lang="en-GB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Перечислить угрозы, тенденции и инструменты киберпреступности и формы реагирования на это явление</a:t>
            </a:r>
            <a:r>
              <a:rPr lang="en-GB" sz="2200" dirty="0" smtClean="0">
                <a:latin typeface="Calibri" charset="0"/>
              </a:rPr>
              <a:t> </a:t>
            </a:r>
            <a:endParaRPr lang="pt-PT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Объяснить концепции киберпреступности, которые рассматриваются как типы преступления на основании законодательства большинства стран и международных стандартов</a:t>
            </a:r>
            <a:endParaRPr lang="pt-PT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Анализировать потребности и преимущества гармонизации между национальным законодательством и международными инструментами, в частности, Будапештской конвенции</a:t>
            </a:r>
            <a:endParaRPr lang="en-US" sz="22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 Повестка дня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595801"/>
            <a:ext cx="8513422" cy="4876861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2800" b="1" dirty="0" smtClean="0"/>
              <a:t>Часть один </a:t>
            </a:r>
            <a:r>
              <a:rPr lang="en-US" sz="2800" b="1" dirty="0" smtClean="0"/>
              <a:t>– </a:t>
            </a:r>
            <a:r>
              <a:rPr lang="ru-RU" sz="2800" b="1" dirty="0" smtClean="0"/>
              <a:t>Как работают компьютеры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Компоненты компьютеров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Хранение данных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Цифровые устройства</a:t>
            </a:r>
            <a:endParaRPr lang="en-US" sz="18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два – Как работает Интернет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Основы Интернета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Интернет – как он работает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три </a:t>
            </a:r>
            <a:r>
              <a:rPr lang="en-US" sz="2800" b="1" dirty="0" smtClean="0"/>
              <a:t>– </a:t>
            </a:r>
            <a:r>
              <a:rPr lang="ru-RU" sz="2800" b="1" dirty="0" smtClean="0"/>
              <a:t>Интернет-услуги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Всемирная паутина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Доменные имена и адреса </a:t>
            </a:r>
            <a:r>
              <a:rPr lang="en-US" sz="2000" dirty="0" smtClean="0"/>
              <a:t>IP</a:t>
            </a:r>
          </a:p>
          <a:p>
            <a:pPr lvl="2">
              <a:buFont typeface="Arial"/>
              <a:buChar char="•"/>
            </a:pPr>
            <a:r>
              <a:rPr lang="ru-RU" sz="2000" dirty="0" smtClean="0"/>
              <a:t>Следы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Электронная почта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596</Words>
  <Application>Microsoft Office PowerPoint</Application>
  <PresentationFormat>On-screen Show (4:3)</PresentationFormat>
  <Paragraphs>90</Paragraphs>
  <Slides>12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Document</vt:lpstr>
      <vt:lpstr>Вводный учебный курс по киберпреступности  для судей и прокуроров</vt:lpstr>
      <vt:lpstr>Повестка дня</vt:lpstr>
      <vt:lpstr>Задачи сессии</vt:lpstr>
      <vt:lpstr>Расписание курса</vt:lpstr>
      <vt:lpstr>Сессия 1.1.1 – Открытие курса Цель сессии</vt:lpstr>
      <vt:lpstr>Сессия 1.1.1 – Открытие курса Задачи сессии</vt:lpstr>
      <vt:lpstr>Сессия 1.1.2 Введение в киберпреступность Повестка дня</vt:lpstr>
      <vt:lpstr>Сессия 1.1.2 Введение в киберпреступность  Задачи сессии</vt:lpstr>
      <vt:lpstr>Сессии 1.1.3, 1.2.2 и 1.2.5 Технологии Повестка дня</vt:lpstr>
      <vt:lpstr>Сессии 1.1.3, 1.2.2 и 1.2.5 Технологии Повестка дня</vt:lpstr>
      <vt:lpstr>Сессии 1.1.3, 1.2.2 и 1.2.5 Технологии Задачи сессии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LIPARA Ramona</cp:lastModifiedBy>
  <cp:revision>21</cp:revision>
  <dcterms:created xsi:type="dcterms:W3CDTF">2012-01-30T11:04:42Z</dcterms:created>
  <dcterms:modified xsi:type="dcterms:W3CDTF">2014-11-10T19:26:16Z</dcterms:modified>
</cp:coreProperties>
</file>